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A_290C0F19.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14_840979C3.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13_AE91FABE.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58" r:id="rId5"/>
    <p:sldId id="269" r:id="rId6"/>
    <p:sldId id="268" r:id="rId7"/>
    <p:sldId id="266" r:id="rId8"/>
    <p:sldId id="279" r:id="rId9"/>
    <p:sldId id="281" r:id="rId10"/>
    <p:sldId id="282" r:id="rId11"/>
    <p:sldId id="283" r:id="rId12"/>
    <p:sldId id="276" r:id="rId13"/>
    <p:sldId id="280" r:id="rId14"/>
    <p:sldId id="284" r:id="rId15"/>
    <p:sldId id="272" r:id="rId16"/>
    <p:sldId id="285" r:id="rId17"/>
    <p:sldId id="278" r:id="rId18"/>
    <p:sldId id="275" r:id="rId19"/>
    <p:sldId id="271" r:id="rId20"/>
    <p:sldId id="270" r:id="rId21"/>
    <p:sldId id="25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0" userDrawn="1">
          <p15:clr>
            <a:srgbClr val="A4A3A4"/>
          </p15:clr>
        </p15:guide>
        <p15:guide id="2" pos="2544" userDrawn="1">
          <p15:clr>
            <a:srgbClr val="A4A3A4"/>
          </p15:clr>
        </p15:guide>
        <p15:guide id="3" pos="5112" userDrawn="1">
          <p15:clr>
            <a:srgbClr val="A4A3A4"/>
          </p15:clr>
        </p15:guide>
        <p15:guide id="4" orient="horz" pos="28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EF22272-44DD-59FD-4D31-CBFDBE39E736}" name="Josette Bitanga" initials="JB" userId="S::josette.bitanga@stratenym.com::6be5646f-c051-4e13-a5dd-4d78169dd8f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663" autoAdjust="0"/>
    <p:restoredTop sz="81959" autoAdjust="0"/>
  </p:normalViewPr>
  <p:slideViewPr>
    <p:cSldViewPr snapToGrid="0" showGuides="1">
      <p:cViewPr varScale="1">
        <p:scale>
          <a:sx n="65" d="100"/>
          <a:sy n="65" d="100"/>
        </p:scale>
        <p:origin x="797" y="48"/>
      </p:cViewPr>
      <p:guideLst>
        <p:guide orient="horz" pos="1440"/>
        <p:guide pos="2544"/>
        <p:guide pos="5112"/>
        <p:guide orient="horz"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omments/modernComment_10A_290C0F19.xml><?xml version="1.0" encoding="utf-8"?>
<p188:cmLst xmlns:a="http://schemas.openxmlformats.org/drawingml/2006/main" xmlns:r="http://schemas.openxmlformats.org/officeDocument/2006/relationships" xmlns:p188="http://schemas.microsoft.com/office/powerpoint/2018/8/main">
  <p188:cm id="{2B7CD41D-12C2-4ED2-A5F3-B2CA259CB630}" authorId="{AEF22272-44DD-59FD-4D31-CBFDBE39E736}" created="2023-02-07T04:24:10.672">
    <ac:deMkLst xmlns:ac="http://schemas.microsoft.com/office/drawing/2013/main/command">
      <pc:docMk xmlns:pc="http://schemas.microsoft.com/office/powerpoint/2013/main/command"/>
      <pc:sldMk xmlns:pc="http://schemas.microsoft.com/office/powerpoint/2013/main/command" cId="688656153" sldId="266"/>
      <ac:spMk id="7" creationId="{00000000-0000-0000-0000-000000000000}"/>
    </ac:deMkLst>
    <p188:txBody>
      <a:bodyPr/>
      <a:lstStyle/>
      <a:p>
        <a:r>
          <a:rPr lang="en-CA"/>
          <a:t>I'm actually going to show the CSV here. This was just for illustrative purposes.</a:t>
        </a:r>
      </a:p>
    </p188:txBody>
  </p188:cm>
</p188:cmLst>
</file>

<file path=ppt/comments/modernComment_113_AE91FABE.xml><?xml version="1.0" encoding="utf-8"?>
<p188:cmLst xmlns:a="http://schemas.openxmlformats.org/drawingml/2006/main" xmlns:r="http://schemas.openxmlformats.org/officeDocument/2006/relationships" xmlns:p188="http://schemas.microsoft.com/office/powerpoint/2018/8/main">
  <p188:cm id="{1994CA6C-7666-4FE7-B70C-DD5EA520ECF4}" authorId="{AEF22272-44DD-59FD-4D31-CBFDBE39E736}" created="2023-02-07T04:26:03.867">
    <ac:deMkLst xmlns:ac="http://schemas.microsoft.com/office/drawing/2013/main/command">
      <pc:docMk xmlns:pc="http://schemas.microsoft.com/office/powerpoint/2013/main/command"/>
      <pc:sldMk xmlns:pc="http://schemas.microsoft.com/office/powerpoint/2013/main/command" cId="2928802494" sldId="275"/>
      <ac:spMk id="7" creationId="{39B0EC6D-03DD-4CEE-9979-34A964DCA45D}"/>
    </ac:deMkLst>
    <p188:txBody>
      <a:bodyPr/>
      <a:lstStyle/>
      <a:p>
        <a:r>
          <a:rPr lang="en-CA"/>
          <a:t>@Isobel: Could you please remove the icons below?</a:t>
        </a:r>
      </a:p>
    </p188:txBody>
  </p188:cm>
</p188:cmLst>
</file>

<file path=ppt/comments/modernComment_114_840979C3.xml><?xml version="1.0" encoding="utf-8"?>
<p188:cmLst xmlns:a="http://schemas.openxmlformats.org/drawingml/2006/main" xmlns:r="http://schemas.openxmlformats.org/officeDocument/2006/relationships" xmlns:p188="http://schemas.microsoft.com/office/powerpoint/2018/8/main">
  <p188:cm id="{63A3422D-5CF1-4A33-A0DB-B3CE0E90EA8B}" authorId="{AEF22272-44DD-59FD-4D31-CBFDBE39E736}" created="2023-02-07T04:24:43.868">
    <ac:deMkLst xmlns:ac="http://schemas.microsoft.com/office/drawing/2013/main/command">
      <pc:docMk xmlns:pc="http://schemas.microsoft.com/office/powerpoint/2013/main/command"/>
      <pc:sldMk xmlns:pc="http://schemas.microsoft.com/office/powerpoint/2013/main/command" cId="2215213507" sldId="276"/>
      <ac:spMk id="3" creationId="{56960426-AAA6-4126-93AF-30F7DEE010A4}"/>
    </ac:deMkLst>
    <p188:txBody>
      <a:bodyPr/>
      <a:lstStyle/>
      <a:p>
        <a:r>
          <a:rPr lang="en-CA"/>
          <a:t>Please review my notes below. I'm still a bit wobbly on this.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2/6/2023</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2/6/2023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look at the confusion matrix, we looked at maximizing the precision of our model in order to catch folks that may have scored higher but, actually need more support. </a:t>
            </a:r>
            <a:r>
              <a:rPr lang="en-US" b="0" dirty="0">
                <a:solidFill>
                  <a:srgbClr val="657B83"/>
                </a:solidFill>
                <a:effectLst/>
                <a:latin typeface="Consolas" panose="020B0609020204030204" pitchFamily="49" charset="0"/>
              </a:rPr>
              <a:t>This would ensure that all employees that may require any support can receive the help they need.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10</a:t>
            </a:fld>
            <a:endParaRPr lang="en-US" noProof="0" dirty="0"/>
          </a:p>
        </p:txBody>
      </p:sp>
    </p:spTree>
    <p:extLst>
      <p:ext uri="{BB962C8B-B14F-4D97-AF65-F5344CB8AC3E}">
        <p14:creationId xmlns:p14="http://schemas.microsoft.com/office/powerpoint/2010/main" val="1557496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are classifying the responses into 2 possible outputs (needs improvement or excellent), we selected classification models: Logistic Regression, Balanced Random Forest </a:t>
            </a:r>
            <a:r>
              <a:rPr lang="en-US" dirty="0" err="1"/>
              <a:t>Classfifier</a:t>
            </a:r>
            <a:r>
              <a:rPr lang="en-US" dirty="0"/>
              <a:t>, Decision Tree, and </a:t>
            </a:r>
            <a:r>
              <a:rPr lang="en-US" dirty="0" err="1"/>
              <a:t>XGBoost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11</a:t>
            </a:fld>
            <a:endParaRPr lang="en-US"/>
          </a:p>
        </p:txBody>
      </p:sp>
    </p:spTree>
    <p:extLst>
      <p:ext uri="{BB962C8B-B14F-4D97-AF65-F5344CB8AC3E}">
        <p14:creationId xmlns:p14="http://schemas.microsoft.com/office/powerpoint/2010/main" val="821939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we did for all our models: we started by running the model with the full set of features. Then, minimized the inputs and compared their accuracy and precision. </a:t>
            </a:r>
          </a:p>
        </p:txBody>
      </p:sp>
      <p:sp>
        <p:nvSpPr>
          <p:cNvPr id="4" name="Slide Number Placeholder 3"/>
          <p:cNvSpPr>
            <a:spLocks noGrp="1"/>
          </p:cNvSpPr>
          <p:nvPr>
            <p:ph type="sldNum" sz="quarter" idx="10"/>
          </p:nvPr>
        </p:nvSpPr>
        <p:spPr/>
        <p:txBody>
          <a:bodyPr/>
          <a:lstStyle/>
          <a:p>
            <a:fld id="{6336304E-FDE3-4B4F-A3B7-EBE87F3FA5E2}" type="slidenum">
              <a:rPr lang="en-US" smtClean="0"/>
              <a:t>12</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13</a:t>
            </a:fld>
            <a:endParaRPr lang="en-US"/>
          </a:p>
        </p:txBody>
      </p:sp>
    </p:spTree>
    <p:extLst>
      <p:ext uri="{BB962C8B-B14F-4D97-AF65-F5344CB8AC3E}">
        <p14:creationId xmlns:p14="http://schemas.microsoft.com/office/powerpoint/2010/main" val="3241925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Machine Learning Model found, with the limited testing we performed, is Logistic Regression with </a:t>
            </a:r>
            <a:r>
              <a:rPr lang="en-US" dirty="0" err="1"/>
              <a:t>Live_Vision</a:t>
            </a:r>
            <a:r>
              <a:rPr lang="en-US" dirty="0"/>
              <a:t> and Flow as inputs</a:t>
            </a:r>
          </a:p>
          <a:p>
            <a:endParaRPr lang="en-US" dirty="0"/>
          </a:p>
          <a:p>
            <a:r>
              <a:rPr lang="en-US" dirty="0"/>
              <a:t>If there was more time, </a:t>
            </a:r>
          </a:p>
          <a:p>
            <a:pPr marL="171450" indent="-171450">
              <a:buFont typeface="Arial" panose="020B0604020202020204" pitchFamily="34" charset="0"/>
              <a:buChar char="•"/>
            </a:pPr>
            <a:r>
              <a:rPr lang="en-US" dirty="0"/>
              <a:t>we could continue to explore the influences of each feature or more feature pairings to work/life balance score.</a:t>
            </a:r>
          </a:p>
          <a:p>
            <a:pPr marL="171450" indent="-171450">
              <a:buFont typeface="Arial" panose="020B0604020202020204" pitchFamily="34" charset="0"/>
              <a:buChar char="•"/>
            </a:pPr>
            <a:r>
              <a:rPr lang="en-US" dirty="0"/>
              <a:t>we could search for other types of lifestyle and wellbeing surveys and somehow join them with the dataset we used to explore whether other features influence the work/life balance score as well. </a:t>
            </a:r>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14</a:t>
            </a:fld>
            <a:endParaRPr lang="en-US"/>
          </a:p>
        </p:txBody>
      </p:sp>
    </p:spTree>
    <p:extLst>
      <p:ext uri="{BB962C8B-B14F-4D97-AF65-F5344CB8AC3E}">
        <p14:creationId xmlns:p14="http://schemas.microsoft.com/office/powerpoint/2010/main" val="2618099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15</a:t>
            </a:fld>
            <a:endParaRPr lang="en-US"/>
          </a:p>
        </p:txBody>
      </p:sp>
    </p:spTree>
    <p:extLst>
      <p:ext uri="{BB962C8B-B14F-4D97-AF65-F5344CB8AC3E}">
        <p14:creationId xmlns:p14="http://schemas.microsoft.com/office/powerpoint/2010/main" val="4057122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Balanced Random Forest classifier was used first. Running it with all features yielded x accuracy. Running it with the top 5 features lowered the accuracy and precision.</a:t>
            </a:r>
          </a:p>
          <a:p>
            <a:endParaRPr lang="en-US" dirty="0"/>
          </a:p>
          <a:p>
            <a:r>
              <a:rPr lang="en-US" dirty="0" err="1"/>
              <a:t>XGBoost</a:t>
            </a:r>
            <a:r>
              <a:rPr lang="en-US" dirty="0"/>
              <a:t> was also tested, however it did not due</a:t>
            </a:r>
          </a:p>
        </p:txBody>
      </p:sp>
      <p:sp>
        <p:nvSpPr>
          <p:cNvPr id="4" name="Slide Number Placeholder 3"/>
          <p:cNvSpPr>
            <a:spLocks noGrp="1"/>
          </p:cNvSpPr>
          <p:nvPr>
            <p:ph type="sldNum" sz="quarter" idx="10"/>
          </p:nvPr>
        </p:nvSpPr>
        <p:spPr/>
        <p:txBody>
          <a:bodyPr/>
          <a:lstStyle/>
          <a:p>
            <a:fld id="{6336304E-FDE3-4B4F-A3B7-EBE87F3FA5E2}" type="slidenum">
              <a:rPr lang="en-US" smtClean="0"/>
              <a:t>16</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17</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18</a:t>
            </a:fld>
            <a:endParaRPr lang="en-US" noProof="0" dirty="0"/>
          </a:p>
        </p:txBody>
      </p:sp>
    </p:spTree>
    <p:extLst>
      <p:ext uri="{BB962C8B-B14F-4D97-AF65-F5344CB8AC3E}">
        <p14:creationId xmlns:p14="http://schemas.microsoft.com/office/powerpoint/2010/main" val="2825639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57B83"/>
                </a:solidFill>
                <a:effectLst/>
                <a:latin typeface="Consolas" panose="020B0609020204030204" pitchFamily="49" charset="0"/>
              </a:rPr>
              <a:t>We are interested in exploring the influence of the various social, mental, work, and spiritual factors on work/life balance. The dataset found provides insight on a vast range of these external factors. As we are looking into predicting the good or bad work/life balance based on known parameters, this will be a classification problem using a supervised learning model. In the real world, this could be a potentially valuable tool for a given company's Human Resources efforts, especially to help strengthen employee wellbeing, staff retention, and improve company culture, as a whole. </a:t>
            </a:r>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dataset was found on Kaggle. These are actually survey results from a site called authentic-happiness.com. I’ll link the survey at the end of the presentation so you can find out your own work/life balance score! The raw dataset contained 15977 responses with 24 attributes, or how we live our lives, from your fitness level and mental health to your social connections and perceived life achievements. It’s quite comprehensive!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https://www.authentic-happiness.com/your-authentic-happiness-score </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4</a:t>
            </a:fld>
            <a:endParaRPr lang="en-US" noProof="0" dirty="0"/>
          </a:p>
        </p:txBody>
      </p:sp>
    </p:spTree>
    <p:extLst>
      <p:ext uri="{BB962C8B-B14F-4D97-AF65-F5344CB8AC3E}">
        <p14:creationId xmlns:p14="http://schemas.microsoft.com/office/powerpoint/2010/main" val="2395719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dataset has responses dating back as far as 2016. The last update was in March 2021. Most respondents were over 20 years old. We also found that more women took the survey than men.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5</a:t>
            </a:fld>
            <a:endParaRPr lang="en-US" noProof="0" dirty="0"/>
          </a:p>
        </p:txBody>
      </p:sp>
    </p:spTree>
    <p:extLst>
      <p:ext uri="{BB962C8B-B14F-4D97-AF65-F5344CB8AC3E}">
        <p14:creationId xmlns:p14="http://schemas.microsoft.com/office/powerpoint/2010/main" val="1446401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Interesting observation, when we look at the evolution of work/life balance over time, we see that it has stayed relatively stable, even through the pandemic. So, take that as you want.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analysis, we dropped gender, timestamp, and age as these were non-beneficial to the purpose of our analysis. Other than this, the dataset was relatively clean, there wasn’t much manipulation performed. Some incorrect data was removed here and there, but nothing major. Once cleaned, we were left with 15971 responses.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6</a:t>
            </a:fld>
            <a:endParaRPr lang="en-US" noProof="0" dirty="0"/>
          </a:p>
        </p:txBody>
      </p:sp>
    </p:spTree>
    <p:extLst>
      <p:ext uri="{BB962C8B-B14F-4D97-AF65-F5344CB8AC3E}">
        <p14:creationId xmlns:p14="http://schemas.microsoft.com/office/powerpoint/2010/main" val="3356821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survey uses 3 classifications for the work/life balance: bad, good, and excellent. There were only 74 respondents who scored bad, so we merged these with good. In the end, we went with 2 classifications: needs improvement (bad and good, combined) and excellent. </a:t>
            </a:r>
          </a:p>
          <a:p>
            <a:endParaRPr lang="en-CA"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7</a:t>
            </a:fld>
            <a:endParaRPr lang="en-US" noProof="0" dirty="0"/>
          </a:p>
        </p:txBody>
      </p:sp>
    </p:spTree>
    <p:extLst>
      <p:ext uri="{BB962C8B-B14F-4D97-AF65-F5344CB8AC3E}">
        <p14:creationId xmlns:p14="http://schemas.microsoft.com/office/powerpoint/2010/main" val="2045730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a cursory glance of the features, </a:t>
            </a:r>
            <a:r>
              <a:rPr lang="en-CA" dirty="0" err="1"/>
              <a:t>Live_Vision</a:t>
            </a:r>
            <a:r>
              <a:rPr lang="en-CA" dirty="0"/>
              <a:t> and Flow seemed to affect Work/Life balance the most as even just a low Live-Vision and Flow score associated with high Work/Life balance scores. In this context, we define Flow as the amount of hours you experience working or doing what you’re supposed to be doing. </a:t>
            </a:r>
            <a:r>
              <a:rPr lang="en-CA" dirty="0" err="1"/>
              <a:t>Live_Vision</a:t>
            </a:r>
            <a:r>
              <a:rPr lang="en-CA" dirty="0"/>
              <a:t> is how clearly you see the life you have ahead of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8</a:t>
            </a:fld>
            <a:endParaRPr lang="en-US" noProof="0" dirty="0"/>
          </a:p>
        </p:txBody>
      </p:sp>
    </p:spTree>
    <p:extLst>
      <p:ext uri="{BB962C8B-B14F-4D97-AF65-F5344CB8AC3E}">
        <p14:creationId xmlns:p14="http://schemas.microsoft.com/office/powerpoint/2010/main" val="2874513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our problem statement, we want to deduce which features had the strongest influence on the work/life balance score to reduce the survey to its minimum inputs. From there, we want to predict which employees need support. </a:t>
            </a:r>
          </a:p>
          <a:p>
            <a:endParaRPr lang="en-US" dirty="0"/>
          </a:p>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840513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2/6/2023</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113_AE91FABE.xml"/><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svg"/></Relationships>
</file>

<file path=ppt/slides/_rels/slide17.xml.rels><?xml version="1.0" encoding="UTF-8" standalone="yes"?>
<Relationships xmlns="http://schemas.openxmlformats.org/package/2006/relationships"><Relationship Id="rId3" Type="http://schemas.openxmlformats.org/officeDocument/2006/relationships/hyperlink" Target="https://www.authentic-happiness.com/your-authentic-happiness-score"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3" Type="http://schemas.openxmlformats.org/officeDocument/2006/relationships/hyperlink" Target="https://go.microsoft.com/fwlink/?linkid=2006808&amp;clcid=0x409"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0A_290C0F19.xm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14_840979C3.xm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Optimizing work/life balance</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p:txBody>
          <a:bodyPr/>
          <a:lstStyle/>
          <a:p>
            <a:r>
              <a:rPr lang="en-US" dirty="0"/>
              <a:t>Josette </a:t>
            </a:r>
            <a:r>
              <a:rPr lang="en-US" dirty="0" err="1"/>
              <a:t>bitanga,</a:t>
            </a:r>
            <a:endParaRPr lang="en-US" dirty="0"/>
          </a:p>
          <a:p>
            <a:r>
              <a:rPr lang="en-US" dirty="0" err="1"/>
              <a:t>Crystina</a:t>
            </a:r>
            <a:r>
              <a:rPr lang="en-US" dirty="0"/>
              <a:t> dang,</a:t>
            </a:r>
          </a:p>
          <a:p>
            <a:r>
              <a:rPr lang="en-US" dirty="0"/>
              <a:t>Henrietta </a:t>
            </a:r>
            <a:r>
              <a:rPr lang="en-US" dirty="0" err="1"/>
              <a:t>danso</a:t>
            </a:r>
            <a:r>
              <a:rPr lang="en-US" dirty="0"/>
              <a:t>,</a:t>
            </a:r>
          </a:p>
          <a:p>
            <a:r>
              <a:rPr lang="en-US" dirty="0"/>
              <a:t>Isobel </a:t>
            </a:r>
            <a:r>
              <a:rPr lang="en-US" dirty="0" err="1"/>
              <a:t>tsang</a:t>
            </a:r>
            <a:endParaRPr lang="en-US" dirty="0"/>
          </a:p>
          <a:p>
            <a:endParaRPr lang="en-US" dirty="0"/>
          </a:p>
        </p:txBody>
      </p:sp>
      <p:pic>
        <p:nvPicPr>
          <p:cNvPr id="10" name="Picture Placeholder 9" descr="city 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5" name="Rectangle 4"/>
          <p:cNvSpPr/>
          <p:nvPr/>
        </p:nvSpPr>
        <p:spPr>
          <a:xfrm>
            <a:off x="9575800" y="347544"/>
            <a:ext cx="2273300" cy="1087555"/>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Confusion matrix</a:t>
            </a:r>
          </a:p>
        </p:txBody>
      </p:sp>
      <p:sp>
        <p:nvSpPr>
          <p:cNvPr id="4" name="Slide Number Placeholder 3"/>
          <p:cNvSpPr>
            <a:spLocks noGrp="1"/>
          </p:cNvSpPr>
          <p:nvPr>
            <p:ph type="sldNum" sz="quarter" idx="12"/>
          </p:nvPr>
        </p:nvSpPr>
        <p:spPr/>
        <p:txBody>
          <a:bodyPr/>
          <a:lstStyle/>
          <a:p>
            <a:r>
              <a:rPr lang="en-US" dirty="0"/>
              <a:t>9</a:t>
            </a:r>
          </a:p>
        </p:txBody>
      </p:sp>
      <p:sp>
        <p:nvSpPr>
          <p:cNvPr id="5" name="Rectangle 4"/>
          <p:cNvSpPr/>
          <p:nvPr/>
        </p:nvSpPr>
        <p:spPr>
          <a:xfrm>
            <a:off x="363538" y="61698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5">
            <a:extLst>
              <a:ext uri="{FF2B5EF4-FFF2-40B4-BE49-F238E27FC236}">
                <a16:creationId xmlns:a16="http://schemas.microsoft.com/office/drawing/2014/main" id="{466618D4-9DBC-879A-E015-D716755661E5}"/>
              </a:ext>
            </a:extLst>
          </p:cNvPr>
          <p:cNvGraphicFramePr>
            <a:graphicFrameLocks noGrp="1"/>
          </p:cNvGraphicFramePr>
          <p:nvPr>
            <p:extLst>
              <p:ext uri="{D42A27DB-BD31-4B8C-83A1-F6EECF244321}">
                <p14:modId xmlns:p14="http://schemas.microsoft.com/office/powerpoint/2010/main" val="1938819934"/>
              </p:ext>
            </p:extLst>
          </p:nvPr>
        </p:nvGraphicFramePr>
        <p:xfrm>
          <a:off x="515938" y="2286000"/>
          <a:ext cx="11142218" cy="2286000"/>
        </p:xfrm>
        <a:graphic>
          <a:graphicData uri="http://schemas.openxmlformats.org/drawingml/2006/table">
            <a:tbl>
              <a:tblPr firstRow="1" bandRow="1">
                <a:tableStyleId>{5940675A-B579-460E-94D1-54222C63F5DA}</a:tableStyleId>
              </a:tblPr>
              <a:tblGrid>
                <a:gridCol w="5571109">
                  <a:extLst>
                    <a:ext uri="{9D8B030D-6E8A-4147-A177-3AD203B41FA5}">
                      <a16:colId xmlns:a16="http://schemas.microsoft.com/office/drawing/2014/main" val="3644439808"/>
                    </a:ext>
                  </a:extLst>
                </a:gridCol>
                <a:gridCol w="5571109">
                  <a:extLst>
                    <a:ext uri="{9D8B030D-6E8A-4147-A177-3AD203B41FA5}">
                      <a16:colId xmlns:a16="http://schemas.microsoft.com/office/drawing/2014/main" val="3926937681"/>
                    </a:ext>
                  </a:extLst>
                </a:gridCol>
              </a:tblGrid>
              <a:tr h="1143000">
                <a:tc>
                  <a:txBody>
                    <a:bodyPr/>
                    <a:lstStyle/>
                    <a:p>
                      <a:pPr algn="ctr"/>
                      <a:r>
                        <a:rPr lang="en-CA" sz="2000" dirty="0"/>
                        <a:t>Employees with predicted high work/life balance and are actually supported</a:t>
                      </a:r>
                    </a:p>
                  </a:txBody>
                  <a:tcPr anchor="ctr"/>
                </a:tc>
                <a:tc>
                  <a:txBody>
                    <a:bodyPr/>
                    <a:lstStyle/>
                    <a:p>
                      <a:pPr algn="ctr"/>
                      <a:r>
                        <a:rPr lang="en-CA" sz="2000" dirty="0"/>
                        <a:t>Employees with predicted low work/life balance but are supported</a:t>
                      </a:r>
                    </a:p>
                  </a:txBody>
                  <a:tcPr anchor="ctr"/>
                </a:tc>
                <a:extLst>
                  <a:ext uri="{0D108BD9-81ED-4DB2-BD59-A6C34878D82A}">
                    <a16:rowId xmlns:a16="http://schemas.microsoft.com/office/drawing/2014/main" val="4112855438"/>
                  </a:ext>
                </a:extLst>
              </a:tr>
              <a:tr h="1143000">
                <a:tc>
                  <a:txBody>
                    <a:bodyPr/>
                    <a:lstStyle/>
                    <a:p>
                      <a:pPr algn="ctr"/>
                      <a:r>
                        <a:rPr lang="en-CA" sz="2000" dirty="0"/>
                        <a:t>Employees with predicted high work/life balance but actually need support</a:t>
                      </a:r>
                    </a:p>
                  </a:txBody>
                  <a:tcPr anchor="ctr"/>
                </a:tc>
                <a:tc>
                  <a:txBody>
                    <a:bodyPr/>
                    <a:lstStyle/>
                    <a:p>
                      <a:pPr algn="ctr"/>
                      <a:r>
                        <a:rPr lang="en-CA" sz="2000" dirty="0"/>
                        <a:t>Employees with predicted low work/life balance and actually need support</a:t>
                      </a:r>
                    </a:p>
                  </a:txBody>
                  <a:tcPr anchor="ctr"/>
                </a:tc>
                <a:extLst>
                  <a:ext uri="{0D108BD9-81ED-4DB2-BD59-A6C34878D82A}">
                    <a16:rowId xmlns:a16="http://schemas.microsoft.com/office/drawing/2014/main" val="495368049"/>
                  </a:ext>
                </a:extLst>
              </a:tr>
            </a:tbl>
          </a:graphicData>
        </a:graphic>
      </p:graphicFrame>
    </p:spTree>
    <p:extLst>
      <p:ext uri="{BB962C8B-B14F-4D97-AF65-F5344CB8AC3E}">
        <p14:creationId xmlns:p14="http://schemas.microsoft.com/office/powerpoint/2010/main" val="3652820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p:txBody>
          <a:bodyPr/>
          <a:lstStyle/>
          <a:p>
            <a:r>
              <a:rPr lang="en-US" dirty="0"/>
              <a:t>Machine learning models</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p:txBody>
          <a:bodyPr/>
          <a:lstStyle/>
          <a:p>
            <a:r>
              <a:rPr lang="en-US" dirty="0"/>
              <a:t>Classifying the outcomes</a:t>
            </a:r>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11</a:t>
            </a:fld>
            <a:endParaRPr lang="en-US" dirty="0"/>
          </a:p>
        </p:txBody>
      </p:sp>
      <p:sp>
        <p:nvSpPr>
          <p:cNvPr id="6" name="Rectangle 5"/>
          <p:cNvSpPr/>
          <p:nvPr/>
        </p:nvSpPr>
        <p:spPr>
          <a:xfrm>
            <a:off x="469900" y="5994400"/>
            <a:ext cx="1460500" cy="762000"/>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633446" y="5994400"/>
            <a:ext cx="1460500" cy="762000"/>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1332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r>
              <a:rPr lang="en-US" dirty="0"/>
              <a:t>Machine Learning models</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dirty="0"/>
              <a:t>Balanced random forest classifier</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p:txBody>
          <a:bodyPr/>
          <a:lstStyle/>
          <a:p>
            <a:pPr marL="285750" indent="-285750">
              <a:buFont typeface="Arial" panose="020B0604020202020204" pitchFamily="34" charset="0"/>
              <a:buChar char="•"/>
            </a:pPr>
            <a:r>
              <a:rPr lang="en-US" sz="1600" dirty="0"/>
              <a:t>Full set: 94% accuracy, 94% precision</a:t>
            </a:r>
          </a:p>
          <a:p>
            <a:pPr marL="285750" indent="-285750">
              <a:buFont typeface="Arial" panose="020B0604020202020204" pitchFamily="34" charset="0"/>
              <a:buChar char="•"/>
            </a:pPr>
            <a:r>
              <a:rPr lang="en-US" dirty="0"/>
              <a:t>Reducing the features based on rankings did not yield a better accuracy or precision</a:t>
            </a:r>
            <a:endParaRPr lang="en-US" sz="1600" dirty="0"/>
          </a:p>
          <a:p>
            <a:pPr marL="285750" indent="-285750">
              <a:buFont typeface="Arial" panose="020B0604020202020204" pitchFamily="34" charset="0"/>
              <a:buChar char="•"/>
            </a:pPr>
            <a:r>
              <a:rPr lang="en-US" sz="1600" dirty="0"/>
              <a:t>Ranked </a:t>
            </a:r>
            <a:r>
              <a:rPr lang="en-US" sz="1600" dirty="0" err="1"/>
              <a:t>sup</a:t>
            </a:r>
            <a:r>
              <a:rPr lang="en-US" dirty="0" err="1"/>
              <a:t>porting_others</a:t>
            </a:r>
            <a:r>
              <a:rPr lang="en-US" dirty="0"/>
              <a:t> and achievements as top features: 76% accuracy and 82% precision</a:t>
            </a:r>
          </a:p>
          <a:p>
            <a:pPr marL="285750" indent="-285750">
              <a:buFont typeface="Arial" panose="020B0604020202020204" pitchFamily="34" charset="0"/>
              <a:buChar char="•"/>
            </a:pPr>
            <a:r>
              <a:rPr lang="en-US" dirty="0"/>
              <a:t>Using flow and </a:t>
            </a:r>
            <a:r>
              <a:rPr lang="en-US" dirty="0" err="1"/>
              <a:t>live_vision</a:t>
            </a:r>
            <a:r>
              <a:rPr lang="en-US" dirty="0"/>
              <a:t>: 73% accuracy, 79% precision</a:t>
            </a:r>
            <a:endParaRPr lang="en-US" sz="1600" dirty="0"/>
          </a:p>
          <a:p>
            <a:pPr marL="285750" indent="-285750">
              <a:buFont typeface="Arial" panose="020B0604020202020204" pitchFamily="34" charset="0"/>
              <a:buChar char="•"/>
            </a:pPr>
            <a:endParaRPr lang="en-US" sz="1600"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p:txBody>
          <a:bodyPr/>
          <a:lstStyle/>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1600" dirty="0"/>
              <a:t>Full set: 91% accuracy, 94% precision</a:t>
            </a:r>
          </a:p>
          <a:p>
            <a:pPr marL="285750" indent="-285750">
              <a:buFont typeface="Arial" panose="020B0604020202020204" pitchFamily="34" charset="0"/>
              <a:buChar char="•"/>
            </a:pPr>
            <a:r>
              <a:rPr lang="en-US" dirty="0"/>
              <a:t>Reducing the features based on rankings did not yield a better accuracy or precision</a:t>
            </a:r>
            <a:endParaRPr lang="en-US" sz="1600" dirty="0"/>
          </a:p>
          <a:p>
            <a:pPr marL="285750" indent="-285750">
              <a:buFont typeface="Arial" panose="020B0604020202020204" pitchFamily="34" charset="0"/>
              <a:buChar char="•"/>
            </a:pPr>
            <a:r>
              <a:rPr lang="en-US" dirty="0"/>
              <a:t>Ranked </a:t>
            </a:r>
            <a:r>
              <a:rPr lang="en-US" dirty="0" err="1"/>
              <a:t>supporting_others</a:t>
            </a:r>
            <a:r>
              <a:rPr lang="en-US" dirty="0"/>
              <a:t> and </a:t>
            </a:r>
            <a:r>
              <a:rPr lang="en-US" dirty="0" err="1"/>
              <a:t>sufficient_income</a:t>
            </a:r>
            <a:r>
              <a:rPr lang="en-US" dirty="0"/>
              <a:t> as top features: 70% accuracy, 79% precision</a:t>
            </a:r>
          </a:p>
          <a:p>
            <a:pPr marL="285750" indent="-285750">
              <a:buFont typeface="Arial" panose="020B0604020202020204" pitchFamily="34" charset="0"/>
              <a:buChar char="•"/>
            </a:pPr>
            <a:r>
              <a:rPr lang="en-US" dirty="0"/>
              <a:t>Flow and </a:t>
            </a:r>
            <a:r>
              <a:rPr lang="en-US" dirty="0" err="1"/>
              <a:t>live_vision</a:t>
            </a:r>
            <a:r>
              <a:rPr lang="en-US" dirty="0"/>
              <a:t>: 62% accuracy,77% precision</a:t>
            </a:r>
            <a:endParaRPr lang="en-US" sz="1600" dirty="0"/>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err="1"/>
              <a:t>Xg</a:t>
            </a:r>
            <a:r>
              <a:rPr lang="en-US" dirty="0"/>
              <a:t> boost</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12</a:t>
            </a:fld>
            <a:endParaRPr lang="en-US" dirty="0"/>
          </a:p>
        </p:txBody>
      </p:sp>
      <p:sp>
        <p:nvSpPr>
          <p:cNvPr id="10" name="Rectangle 9"/>
          <p:cNvSpPr/>
          <p:nvPr/>
        </p:nvSpPr>
        <p:spPr>
          <a:xfrm>
            <a:off x="363538" y="61698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03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r>
              <a:rPr lang="en-US" dirty="0"/>
              <a:t>Machine Learning models</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dirty="0"/>
              <a:t>Decision tree</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p:txBody>
          <a:bodyPr/>
          <a:lstStyle/>
          <a:p>
            <a:pPr marL="285750" indent="-285750">
              <a:buFont typeface="Arial" panose="020B0604020202020204" pitchFamily="34" charset="0"/>
              <a:buChar char="•"/>
            </a:pPr>
            <a:r>
              <a:rPr lang="en-US" dirty="0"/>
              <a:t>Not compatible with feature importance</a:t>
            </a:r>
          </a:p>
          <a:p>
            <a:pPr marL="285750" indent="-285750">
              <a:buFont typeface="Arial" panose="020B0604020202020204" pitchFamily="34" charset="0"/>
              <a:buChar char="•"/>
            </a:pPr>
            <a:r>
              <a:rPr lang="en-US" sz="1600" dirty="0"/>
              <a:t>Full set: 86% accuracy, 87% precision</a:t>
            </a:r>
          </a:p>
          <a:p>
            <a:pPr marL="285750" indent="-285750">
              <a:buFont typeface="Arial" panose="020B0604020202020204" pitchFamily="34" charset="0"/>
              <a:buChar char="•"/>
            </a:pPr>
            <a:r>
              <a:rPr lang="en-US" sz="1600" dirty="0"/>
              <a:t>Using flow and </a:t>
            </a:r>
            <a:r>
              <a:rPr lang="en-US" sz="1600" dirty="0" err="1"/>
              <a:t>live</a:t>
            </a:r>
            <a:r>
              <a:rPr lang="en-US" dirty="0" err="1"/>
              <a:t>_vision</a:t>
            </a:r>
            <a:r>
              <a:rPr lang="en-US" dirty="0"/>
              <a:t>: 80% accuracy, 78% precision</a:t>
            </a:r>
            <a:endParaRPr lang="en-US" sz="1600"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p:txBody>
          <a:bodyPr/>
          <a:lstStyle/>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Not compatible with feature importance</a:t>
            </a:r>
          </a:p>
          <a:p>
            <a:pPr marL="285750" indent="-285750">
              <a:buFont typeface="Arial" panose="020B0604020202020204" pitchFamily="34" charset="0"/>
              <a:buChar char="•"/>
            </a:pPr>
            <a:r>
              <a:rPr lang="en-US" sz="1600" dirty="0"/>
              <a:t>Full set: 95% accuracy, 93% precision</a:t>
            </a:r>
          </a:p>
          <a:p>
            <a:pPr marL="285750" indent="-285750">
              <a:buFont typeface="Arial" panose="020B0604020202020204" pitchFamily="34" charset="0"/>
              <a:buChar char="•"/>
            </a:pPr>
            <a:r>
              <a:rPr lang="en-US" dirty="0"/>
              <a:t>Flow and </a:t>
            </a:r>
            <a:r>
              <a:rPr lang="en-US" dirty="0" err="1"/>
              <a:t>live_vision</a:t>
            </a:r>
            <a:r>
              <a:rPr lang="en-US" dirty="0"/>
              <a:t>: 80% accuracy, 74% precision</a:t>
            </a:r>
            <a:endParaRPr lang="en-US" sz="1600" dirty="0"/>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a:t>Logistic regression</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13</a:t>
            </a:fld>
            <a:endParaRPr lang="en-US" dirty="0"/>
          </a:p>
        </p:txBody>
      </p:sp>
      <p:sp>
        <p:nvSpPr>
          <p:cNvPr id="10" name="Rectangle 9"/>
          <p:cNvSpPr/>
          <p:nvPr/>
        </p:nvSpPr>
        <p:spPr>
          <a:xfrm>
            <a:off x="363538" y="61698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2232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p:txBody>
          <a:bodyPr/>
          <a:lstStyle/>
          <a:p>
            <a:r>
              <a:rPr lang="en-US" dirty="0"/>
              <a:t>Final takeaways</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p:txBody>
          <a:bodyPr/>
          <a:lstStyle/>
          <a:p>
            <a:r>
              <a:rPr lang="en-US" dirty="0"/>
              <a:t>Logistic regression is our chosen model</a:t>
            </a:r>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14</a:t>
            </a:fld>
            <a:endParaRPr lang="en-US" dirty="0"/>
          </a:p>
        </p:txBody>
      </p:sp>
      <p:sp>
        <p:nvSpPr>
          <p:cNvPr id="5" name="Rectangle 4"/>
          <p:cNvSpPr/>
          <p:nvPr/>
        </p:nvSpPr>
        <p:spPr>
          <a:xfrm>
            <a:off x="469900" y="5994400"/>
            <a:ext cx="1460500" cy="762000"/>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401300" y="5994400"/>
            <a:ext cx="1460500" cy="762000"/>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0483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ityscape">
            <a:extLst>
              <a:ext uri="{FF2B5EF4-FFF2-40B4-BE49-F238E27FC236}">
                <a16:creationId xmlns:a16="http://schemas.microsoft.com/office/drawing/2014/main" id="{3A7EDB62-3E60-F44C-AE34-9495623E004A}"/>
              </a:ext>
            </a:extLst>
          </p:cNvPr>
          <p:cNvPicPr>
            <a:picLocks noGrp="1" noChangeAspect="1"/>
          </p:cNvPicPr>
          <p:nvPr>
            <p:ph type="pic" sz="quarter" idx="10"/>
          </p:nvPr>
        </p:nvPicPr>
        <p:blipFill>
          <a:blip r:embed="rId4" cstate="print">
            <a:extLst>
              <a:ext uri="{28A0092B-C50C-407E-A947-70E740481C1C}">
                <a14:useLocalDpi xmlns:a14="http://schemas.microsoft.com/office/drawing/2010/main"/>
              </a:ext>
            </a:extLst>
          </a:blip>
          <a:srcRect/>
          <a:stretch>
            <a:fillRect/>
          </a:stretch>
        </p:blipFill>
        <p:spPr/>
      </p:pic>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p:txBody>
          <a:bodyPr/>
          <a:lstStyle/>
          <a:p>
            <a:r>
              <a:rPr lang="en-US" dirty="0"/>
              <a:t>Questions?</a:t>
            </a:r>
          </a:p>
        </p:txBody>
      </p:sp>
      <p:sp>
        <p:nvSpPr>
          <p:cNvPr id="4" name="Rectangle 3"/>
          <p:cNvSpPr/>
          <p:nvPr/>
        </p:nvSpPr>
        <p:spPr>
          <a:xfrm>
            <a:off x="6152278" y="1712183"/>
            <a:ext cx="1899522" cy="878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802494"/>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dirty="0"/>
              <a:t>Comparison 01</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7" name="Content Placeholder 6">
            <a:extLst>
              <a:ext uri="{FF2B5EF4-FFF2-40B4-BE49-F238E27FC236}">
                <a16:creationId xmlns:a16="http://schemas.microsoft.com/office/drawing/2014/main" id="{2E37A9B0-8DFC-4474-9F0A-612E661EF4EC}"/>
              </a:ext>
            </a:extLst>
          </p:cNvPr>
          <p:cNvSpPr>
            <a:spLocks noGrp="1"/>
          </p:cNvSpPr>
          <p:nvPr>
            <p:ph idx="15"/>
          </p:nvPr>
        </p:nvSpPr>
        <p:spPr/>
        <p:txBody>
          <a:bodyPr/>
          <a:lstStyle/>
          <a:p>
            <a:r>
              <a:rPr lang="en-US" dirty="0"/>
              <a:t>Topic 01</a:t>
            </a:r>
          </a:p>
        </p:txBody>
      </p:sp>
      <p:sp>
        <p:nvSpPr>
          <p:cNvPr id="3" name="Content Placeholder 2">
            <a:extLst>
              <a:ext uri="{FF2B5EF4-FFF2-40B4-BE49-F238E27FC236}">
                <a16:creationId xmlns:a16="http://schemas.microsoft.com/office/drawing/2014/main" id="{09548D1D-2547-44FC-BACD-2BCD769E2662}"/>
              </a:ext>
            </a:extLst>
          </p:cNvPr>
          <p:cNvSpPr>
            <a:spLocks noGrp="1"/>
          </p:cNvSpPr>
          <p:nvPr>
            <p:ph idx="1"/>
          </p:nvPr>
        </p:nvSpPr>
        <p:spPr/>
        <p:txBody>
          <a:bodyPr>
            <a:normAutofit/>
          </a:bodyPr>
          <a:lstStyle/>
          <a:p>
            <a:r>
              <a:rPr lang="en-US" sz="1400" dirty="0"/>
              <a:t>Lorem ipsum dolor sit amet, consectetuer adipiscing elit. Maecenas porttitor congue massa. Fusce posuere, magna sed pulvinar ultricies, purus lectus malesuada libero, sit amet commodo magna eros quis urna.</a:t>
            </a:r>
          </a:p>
          <a:p>
            <a:r>
              <a:rPr lang="en-US" sz="1400" dirty="0"/>
              <a:t>Lorem ipsum dolor sit amet, consectetuer adipiscing elit. Maecenas porttitor congue massa. Fusce posuere, magna sed pulvinar ultricies, purus lectus malesuada libero, sit amet commodo magna eros quis urna.</a:t>
            </a:r>
          </a:p>
        </p:txBody>
      </p:sp>
      <p:pic>
        <p:nvPicPr>
          <p:cNvPr id="22" name="Picture Placeholder 21" descr="downtown area at dusk">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cstate="print">
            <a:extLst>
              <a:ext uri="{28A0092B-C50C-407E-A947-70E740481C1C}">
                <a14:useLocalDpi xmlns:a14="http://schemas.microsoft.com/office/drawing/2010/main"/>
              </a:ext>
            </a:extLst>
          </a:blip>
          <a:srcRect/>
          <a:stretch>
            <a:fillRect/>
          </a:stretch>
        </p:blipFill>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8" name="Content Placeholder 7">
            <a:extLst>
              <a:ext uri="{FF2B5EF4-FFF2-40B4-BE49-F238E27FC236}">
                <a16:creationId xmlns:a16="http://schemas.microsoft.com/office/drawing/2014/main" id="{D78F2DCC-A50E-40A1-81F9-70371D4AA42F}"/>
              </a:ext>
            </a:extLst>
          </p:cNvPr>
          <p:cNvSpPr>
            <a:spLocks noGrp="1"/>
          </p:cNvSpPr>
          <p:nvPr>
            <p:ph idx="16"/>
          </p:nvPr>
        </p:nvSpPr>
        <p:spPr/>
        <p:txBody>
          <a:bodyPr/>
          <a:lstStyle/>
          <a:p>
            <a:r>
              <a:rPr lang="en-US" dirty="0"/>
              <a:t>Topic 02</a:t>
            </a:r>
          </a:p>
        </p:txBody>
      </p:sp>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p:txBody>
          <a:bodyPr>
            <a:normAutofit/>
          </a:bodyPr>
          <a:lstStyle/>
          <a:p>
            <a:r>
              <a:rPr lang="en-US" sz="1400" dirty="0"/>
              <a:t>Lorem ipsum dolor sit amet, consectetuer adipiscing elit. Maecenas porttitor congue massa. Fusce posuere, magna sed pulvinar ultricies, purus lectus malesuada libero, sit amet commodo magna eros quis urna.</a:t>
            </a:r>
          </a:p>
          <a:p>
            <a:r>
              <a:rPr lang="en-US" sz="1400" dirty="0"/>
              <a:t>Lorem ipsum dolor sit amet, consectetuer adipiscing elit. Maecenas porttitor congue massa. Fusce posuere, magna sed pulvinar ultricies, purus lectus malesuada libero, sit amet commodo magna eros quis urna.</a:t>
            </a:r>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16</a:t>
            </a:fld>
            <a:endParaRPr lang="en-US" dirty="0"/>
          </a:p>
        </p:txBody>
      </p:sp>
      <p:sp>
        <p:nvSpPr>
          <p:cNvPr id="11" name="Rectangle 10"/>
          <p:cNvSpPr/>
          <p:nvPr/>
        </p:nvSpPr>
        <p:spPr>
          <a:xfrm>
            <a:off x="363538" y="61698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0269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US" dirty="0"/>
              <a:t>Exploring the data</a:t>
            </a:r>
            <a:br>
              <a:rPr lang="en-US" dirty="0"/>
            </a:br>
            <a:endParaRPr lang="en-US" dirty="0"/>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38960" y="1825625"/>
            <a:ext cx="4151027" cy="4351338"/>
          </a:xfrm>
        </p:spPr>
        <p:txBody>
          <a:bodyPr/>
          <a:lstStyle/>
          <a:p>
            <a:pPr marL="0" indent="0">
              <a:buNone/>
            </a:pPr>
            <a:r>
              <a:rPr lang="en-US" sz="1800" dirty="0">
                <a:hlinkClick r:id="rId3"/>
              </a:rPr>
              <a:t>The Lifestyle and Wellbeing</a:t>
            </a:r>
            <a:r>
              <a:rPr lang="en-US" sz="1800" dirty="0"/>
              <a:t> survey</a:t>
            </a:r>
          </a:p>
        </p:txBody>
      </p:sp>
      <p:pic>
        <p:nvPicPr>
          <p:cNvPr id="7" name="Picture Placeholder 6" descr="skyscraper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4"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17</a:t>
            </a:fld>
            <a:endParaRPr lang="en-US" dirty="0"/>
          </a:p>
        </p:txBody>
      </p:sp>
      <p:sp>
        <p:nvSpPr>
          <p:cNvPr id="6" name="Rectangle 5"/>
          <p:cNvSpPr/>
          <p:nvPr/>
        </p:nvSpPr>
        <p:spPr>
          <a:xfrm>
            <a:off x="363538" y="61698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764415" y="63222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730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18</a:t>
            </a:fld>
            <a:endParaRPr lang="en-US" dirty="0"/>
          </a:p>
        </p:txBody>
      </p:sp>
      <p:sp>
        <p:nvSpPr>
          <p:cNvPr id="8" name="TextBox 7">
            <a:hlinkClick r:id="rId3"/>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graphicFrame>
        <p:nvGraphicFramePr>
          <p:cNvPr id="5" name="Table 5">
            <a:extLst>
              <a:ext uri="{FF2B5EF4-FFF2-40B4-BE49-F238E27FC236}">
                <a16:creationId xmlns:a16="http://schemas.microsoft.com/office/drawing/2014/main" id="{02E94F58-52BF-30CE-8DA8-CCC3D822864B}"/>
              </a:ext>
            </a:extLst>
          </p:cNvPr>
          <p:cNvGraphicFramePr>
            <a:graphicFrameLocks noGrp="1"/>
          </p:cNvGraphicFramePr>
          <p:nvPr>
            <p:extLst>
              <p:ext uri="{D42A27DB-BD31-4B8C-83A1-F6EECF244321}">
                <p14:modId xmlns:p14="http://schemas.microsoft.com/office/powerpoint/2010/main" val="1846602244"/>
              </p:ext>
            </p:extLst>
          </p:nvPr>
        </p:nvGraphicFramePr>
        <p:xfrm>
          <a:off x="0" y="0"/>
          <a:ext cx="12192000" cy="685800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17007505"/>
                    </a:ext>
                  </a:extLst>
                </a:gridCol>
                <a:gridCol w="4064000">
                  <a:extLst>
                    <a:ext uri="{9D8B030D-6E8A-4147-A177-3AD203B41FA5}">
                      <a16:colId xmlns:a16="http://schemas.microsoft.com/office/drawing/2014/main" val="1508257029"/>
                    </a:ext>
                  </a:extLst>
                </a:gridCol>
                <a:gridCol w="4064000">
                  <a:extLst>
                    <a:ext uri="{9D8B030D-6E8A-4147-A177-3AD203B41FA5}">
                      <a16:colId xmlns:a16="http://schemas.microsoft.com/office/drawing/2014/main" val="2786022833"/>
                    </a:ext>
                  </a:extLst>
                </a:gridCol>
              </a:tblGrid>
              <a:tr h="2286000">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257677607"/>
                  </a:ext>
                </a:extLst>
              </a:tr>
              <a:tr h="2286000">
                <a:tc>
                  <a:txBody>
                    <a:bodyPr/>
                    <a:lstStyle/>
                    <a:p>
                      <a:endParaRPr lang="en-CA"/>
                    </a:p>
                  </a:txBody>
                  <a:tcPr/>
                </a:tc>
                <a:tc>
                  <a:txBody>
                    <a:bodyPr/>
                    <a:lstStyle/>
                    <a:p>
                      <a:endParaRPr lang="en-CA" dirty="0"/>
                    </a:p>
                  </a:txBody>
                  <a:tcPr/>
                </a:tc>
                <a:tc>
                  <a:txBody>
                    <a:bodyPr/>
                    <a:lstStyle/>
                    <a:p>
                      <a:endParaRPr lang="en-CA"/>
                    </a:p>
                  </a:txBody>
                  <a:tcPr/>
                </a:tc>
                <a:extLst>
                  <a:ext uri="{0D108BD9-81ED-4DB2-BD59-A6C34878D82A}">
                    <a16:rowId xmlns:a16="http://schemas.microsoft.com/office/drawing/2014/main" val="308169012"/>
                  </a:ext>
                </a:extLst>
              </a:tr>
              <a:tr h="2286000">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1798736981"/>
                  </a:ext>
                </a:extLst>
              </a:tr>
            </a:tbl>
          </a:graphicData>
        </a:graphic>
      </p:graphicFrame>
    </p:spTree>
    <p:extLst>
      <p:ext uri="{BB962C8B-B14F-4D97-AF65-F5344CB8AC3E}">
        <p14:creationId xmlns:p14="http://schemas.microsoft.com/office/powerpoint/2010/main" val="5958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sz="4800" dirty="0"/>
              <a:t>Agenda</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61" y="1825625"/>
            <a:ext cx="3991476" cy="4351338"/>
          </a:xfrm>
        </p:spPr>
        <p:txBody>
          <a:bodyPr/>
          <a:lstStyle/>
          <a:p>
            <a:pPr>
              <a:lnSpc>
                <a:spcPct val="150000"/>
              </a:lnSpc>
              <a:spcBef>
                <a:spcPts val="1200"/>
              </a:spcBef>
              <a:spcAft>
                <a:spcPts val="1200"/>
              </a:spcAft>
            </a:pPr>
            <a:r>
              <a:rPr lang="en-US" sz="2800" dirty="0"/>
              <a:t>Data Exploration</a:t>
            </a:r>
          </a:p>
          <a:p>
            <a:pPr>
              <a:spcBef>
                <a:spcPts val="1200"/>
              </a:spcBef>
              <a:spcAft>
                <a:spcPts val="1200"/>
              </a:spcAft>
            </a:pPr>
            <a:r>
              <a:rPr lang="en-US" sz="2800" dirty="0"/>
              <a:t>Problem Statement</a:t>
            </a:r>
          </a:p>
          <a:p>
            <a:pPr>
              <a:spcBef>
                <a:spcPts val="1200"/>
              </a:spcBef>
              <a:spcAft>
                <a:spcPts val="1200"/>
              </a:spcAft>
            </a:pPr>
            <a:r>
              <a:rPr lang="en-US" sz="2800" dirty="0"/>
              <a:t>Machine Learning Models</a:t>
            </a:r>
          </a:p>
          <a:p>
            <a:pPr>
              <a:spcBef>
                <a:spcPts val="1200"/>
              </a:spcBef>
              <a:spcAft>
                <a:spcPts val="1200"/>
              </a:spcAft>
            </a:pPr>
            <a:r>
              <a:rPr lang="en-US" sz="2800" dirty="0"/>
              <a:t>Final Takeaways</a:t>
            </a:r>
          </a:p>
          <a:p>
            <a:pPr marL="0" indent="0">
              <a:buNone/>
            </a:pPr>
            <a:endParaRPr lang="en-US" sz="1800" dirty="0"/>
          </a:p>
        </p:txBody>
      </p:sp>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2</a:t>
            </a:fld>
            <a:endParaRPr lang="en-US" dirty="0"/>
          </a:p>
        </p:txBody>
      </p:sp>
      <p:sp>
        <p:nvSpPr>
          <p:cNvPr id="6" name="Rectangle 5"/>
          <p:cNvSpPr/>
          <p:nvPr/>
        </p:nvSpPr>
        <p:spPr>
          <a:xfrm>
            <a:off x="376238" y="6187880"/>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764415" y="628156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3561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p:txBody>
          <a:bodyPr/>
          <a:lstStyle/>
          <a:p>
            <a:r>
              <a:rPr lang="en-US" dirty="0"/>
              <a:t>Data exploration</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p:txBody>
          <a:bodyPr/>
          <a:lstStyle/>
          <a:p>
            <a:r>
              <a:rPr lang="en-US" dirty="0"/>
              <a:t>The pandemic has heightened our awareness to the importance of human wellbeing, most notably at work. We were interested in exploring the relationship between work/life balance and various external factors, such as social interactions and physical wellness.</a:t>
            </a:r>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3</a:t>
            </a:fld>
            <a:endParaRPr lang="en-US" dirty="0"/>
          </a:p>
        </p:txBody>
      </p:sp>
      <p:sp>
        <p:nvSpPr>
          <p:cNvPr id="5" name="Rectangle 4"/>
          <p:cNvSpPr/>
          <p:nvPr/>
        </p:nvSpPr>
        <p:spPr>
          <a:xfrm>
            <a:off x="469900" y="5994400"/>
            <a:ext cx="1460500" cy="762000"/>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401300" y="5994400"/>
            <a:ext cx="1460500" cy="762000"/>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533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Lifestyle &amp; wellbeing data</a:t>
            </a:r>
          </a:p>
        </p:txBody>
      </p:sp>
      <p:sp>
        <p:nvSpPr>
          <p:cNvPr id="4" name="Slide Number Placeholder 3"/>
          <p:cNvSpPr>
            <a:spLocks noGrp="1"/>
          </p:cNvSpPr>
          <p:nvPr>
            <p:ph type="sldNum" sz="quarter" idx="12"/>
          </p:nvPr>
        </p:nvSpPr>
        <p:spPr/>
        <p:txBody>
          <a:bodyPr/>
          <a:lstStyle/>
          <a:p>
            <a:r>
              <a:rPr lang="en-US" dirty="0"/>
              <a:t>9</a:t>
            </a:r>
          </a:p>
        </p:txBody>
      </p:sp>
      <p:sp>
        <p:nvSpPr>
          <p:cNvPr id="5" name="Rectangle 4"/>
          <p:cNvSpPr/>
          <p:nvPr/>
        </p:nvSpPr>
        <p:spPr>
          <a:xfrm>
            <a:off x="363538" y="61698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2361D98-BB08-9393-474B-783AE46B542E}"/>
              </a:ext>
            </a:extLst>
          </p:cNvPr>
          <p:cNvPicPr>
            <a:picLocks noChangeAspect="1"/>
          </p:cNvPicPr>
          <p:nvPr/>
        </p:nvPicPr>
        <p:blipFill>
          <a:blip r:embed="rId4"/>
          <a:stretch>
            <a:fillRect/>
          </a:stretch>
        </p:blipFill>
        <p:spPr>
          <a:xfrm>
            <a:off x="515938" y="1532508"/>
            <a:ext cx="11174222" cy="3797775"/>
          </a:xfrm>
          <a:prstGeom prst="rect">
            <a:avLst/>
          </a:prstGeom>
        </p:spPr>
      </p:pic>
    </p:spTree>
    <p:extLst>
      <p:ext uri="{BB962C8B-B14F-4D97-AF65-F5344CB8AC3E}">
        <p14:creationId xmlns:p14="http://schemas.microsoft.com/office/powerpoint/2010/main" val="688656153"/>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Lifestyle &amp; wellbeing data</a:t>
            </a:r>
          </a:p>
        </p:txBody>
      </p:sp>
      <p:sp>
        <p:nvSpPr>
          <p:cNvPr id="4" name="Slide Number Placeholder 3"/>
          <p:cNvSpPr>
            <a:spLocks noGrp="1"/>
          </p:cNvSpPr>
          <p:nvPr>
            <p:ph type="sldNum" sz="quarter" idx="12"/>
          </p:nvPr>
        </p:nvSpPr>
        <p:spPr/>
        <p:txBody>
          <a:bodyPr/>
          <a:lstStyle/>
          <a:p>
            <a:r>
              <a:rPr lang="en-US" dirty="0"/>
              <a:t>9</a:t>
            </a:r>
          </a:p>
        </p:txBody>
      </p:sp>
      <p:sp>
        <p:nvSpPr>
          <p:cNvPr id="5" name="Rectangle 4"/>
          <p:cNvSpPr/>
          <p:nvPr/>
        </p:nvSpPr>
        <p:spPr>
          <a:xfrm>
            <a:off x="363538" y="61698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pie chart&#10;&#10;Description automatically generated">
            <a:extLst>
              <a:ext uri="{FF2B5EF4-FFF2-40B4-BE49-F238E27FC236}">
                <a16:creationId xmlns:a16="http://schemas.microsoft.com/office/drawing/2014/main" id="{92704A01-46D4-7091-2308-505B282030C9}"/>
              </a:ext>
            </a:extLst>
          </p:cNvPr>
          <p:cNvPicPr>
            <a:picLocks noChangeAspect="1"/>
          </p:cNvPicPr>
          <p:nvPr/>
        </p:nvPicPr>
        <p:blipFill>
          <a:blip r:embed="rId3"/>
          <a:stretch>
            <a:fillRect/>
          </a:stretch>
        </p:blipFill>
        <p:spPr>
          <a:xfrm>
            <a:off x="1907991" y="1635880"/>
            <a:ext cx="7684052" cy="3733289"/>
          </a:xfrm>
          <a:prstGeom prst="rect">
            <a:avLst/>
          </a:prstGeom>
        </p:spPr>
      </p:pic>
    </p:spTree>
    <p:extLst>
      <p:ext uri="{BB962C8B-B14F-4D97-AF65-F5344CB8AC3E}">
        <p14:creationId xmlns:p14="http://schemas.microsoft.com/office/powerpoint/2010/main" val="3131504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Lifestyle &amp; wellbeing data</a:t>
            </a:r>
          </a:p>
        </p:txBody>
      </p:sp>
      <p:sp>
        <p:nvSpPr>
          <p:cNvPr id="4" name="Slide Number Placeholder 3"/>
          <p:cNvSpPr>
            <a:spLocks noGrp="1"/>
          </p:cNvSpPr>
          <p:nvPr>
            <p:ph type="sldNum" sz="quarter" idx="12"/>
          </p:nvPr>
        </p:nvSpPr>
        <p:spPr/>
        <p:txBody>
          <a:bodyPr/>
          <a:lstStyle/>
          <a:p>
            <a:r>
              <a:rPr lang="en-US" dirty="0"/>
              <a:t>9</a:t>
            </a:r>
          </a:p>
        </p:txBody>
      </p:sp>
      <p:sp>
        <p:nvSpPr>
          <p:cNvPr id="5" name="Rectangle 4"/>
          <p:cNvSpPr/>
          <p:nvPr/>
        </p:nvSpPr>
        <p:spPr>
          <a:xfrm>
            <a:off x="363538" y="61698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hart, line chart&#10;&#10;Description automatically generated">
            <a:extLst>
              <a:ext uri="{FF2B5EF4-FFF2-40B4-BE49-F238E27FC236}">
                <a16:creationId xmlns:a16="http://schemas.microsoft.com/office/drawing/2014/main" id="{AAE6F184-F7F6-5271-762F-B6469850C990}"/>
              </a:ext>
            </a:extLst>
          </p:cNvPr>
          <p:cNvPicPr>
            <a:picLocks noChangeAspect="1"/>
          </p:cNvPicPr>
          <p:nvPr/>
        </p:nvPicPr>
        <p:blipFill>
          <a:blip r:embed="rId3"/>
          <a:stretch>
            <a:fillRect/>
          </a:stretch>
        </p:blipFill>
        <p:spPr>
          <a:xfrm>
            <a:off x="461176" y="2033392"/>
            <a:ext cx="11269648" cy="2791215"/>
          </a:xfrm>
          <a:prstGeom prst="rect">
            <a:avLst/>
          </a:prstGeom>
        </p:spPr>
      </p:pic>
    </p:spTree>
    <p:extLst>
      <p:ext uri="{BB962C8B-B14F-4D97-AF65-F5344CB8AC3E}">
        <p14:creationId xmlns:p14="http://schemas.microsoft.com/office/powerpoint/2010/main" val="336817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Lifestyle &amp; wellbeing data</a:t>
            </a:r>
          </a:p>
        </p:txBody>
      </p:sp>
      <p:sp>
        <p:nvSpPr>
          <p:cNvPr id="4" name="Slide Number Placeholder 3"/>
          <p:cNvSpPr>
            <a:spLocks noGrp="1"/>
          </p:cNvSpPr>
          <p:nvPr>
            <p:ph type="sldNum" sz="quarter" idx="12"/>
          </p:nvPr>
        </p:nvSpPr>
        <p:spPr/>
        <p:txBody>
          <a:bodyPr/>
          <a:lstStyle/>
          <a:p>
            <a:r>
              <a:rPr lang="en-US" dirty="0"/>
              <a:t>9</a:t>
            </a:r>
          </a:p>
        </p:txBody>
      </p:sp>
      <p:sp>
        <p:nvSpPr>
          <p:cNvPr id="5" name="Rectangle 4"/>
          <p:cNvSpPr/>
          <p:nvPr/>
        </p:nvSpPr>
        <p:spPr>
          <a:xfrm>
            <a:off x="363538" y="61698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10;&#10;Description automatically generated with medium confidence">
            <a:extLst>
              <a:ext uri="{FF2B5EF4-FFF2-40B4-BE49-F238E27FC236}">
                <a16:creationId xmlns:a16="http://schemas.microsoft.com/office/drawing/2014/main" id="{02825709-8729-DC37-1D70-4A7DE55431DB}"/>
              </a:ext>
            </a:extLst>
          </p:cNvPr>
          <p:cNvPicPr>
            <a:picLocks noChangeAspect="1"/>
          </p:cNvPicPr>
          <p:nvPr/>
        </p:nvPicPr>
        <p:blipFill>
          <a:blip r:embed="rId3"/>
          <a:stretch>
            <a:fillRect/>
          </a:stretch>
        </p:blipFill>
        <p:spPr>
          <a:xfrm>
            <a:off x="363538" y="2286000"/>
            <a:ext cx="11699460" cy="1578741"/>
          </a:xfrm>
          <a:prstGeom prst="rect">
            <a:avLst/>
          </a:prstGeom>
        </p:spPr>
      </p:pic>
    </p:spTree>
    <p:extLst>
      <p:ext uri="{BB962C8B-B14F-4D97-AF65-F5344CB8AC3E}">
        <p14:creationId xmlns:p14="http://schemas.microsoft.com/office/powerpoint/2010/main" val="1088006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Lifestyle &amp; wellbeing data</a:t>
            </a:r>
          </a:p>
        </p:txBody>
      </p:sp>
      <p:sp>
        <p:nvSpPr>
          <p:cNvPr id="4" name="Slide Number Placeholder 3"/>
          <p:cNvSpPr>
            <a:spLocks noGrp="1"/>
          </p:cNvSpPr>
          <p:nvPr>
            <p:ph type="sldNum" sz="quarter" idx="12"/>
          </p:nvPr>
        </p:nvSpPr>
        <p:spPr/>
        <p:txBody>
          <a:bodyPr/>
          <a:lstStyle/>
          <a:p>
            <a:r>
              <a:rPr lang="en-US" dirty="0"/>
              <a:t>9</a:t>
            </a:r>
          </a:p>
        </p:txBody>
      </p:sp>
      <p:sp>
        <p:nvSpPr>
          <p:cNvPr id="5" name="Rectangle 4"/>
          <p:cNvSpPr/>
          <p:nvPr/>
        </p:nvSpPr>
        <p:spPr>
          <a:xfrm>
            <a:off x="363538" y="6169883"/>
            <a:ext cx="1198562" cy="535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scatter chart&#10;&#10;Description automatically generated">
            <a:extLst>
              <a:ext uri="{FF2B5EF4-FFF2-40B4-BE49-F238E27FC236}">
                <a16:creationId xmlns:a16="http://schemas.microsoft.com/office/drawing/2014/main" id="{BF5AEDDA-9049-68E4-046E-F9AB1310512E}"/>
              </a:ext>
            </a:extLst>
          </p:cNvPr>
          <p:cNvPicPr>
            <a:picLocks noChangeAspect="1"/>
          </p:cNvPicPr>
          <p:nvPr/>
        </p:nvPicPr>
        <p:blipFill>
          <a:blip r:embed="rId3"/>
          <a:stretch>
            <a:fillRect/>
          </a:stretch>
        </p:blipFill>
        <p:spPr>
          <a:xfrm>
            <a:off x="83161" y="1604976"/>
            <a:ext cx="12016154" cy="3648047"/>
          </a:xfrm>
          <a:prstGeom prst="rect">
            <a:avLst/>
          </a:prstGeom>
        </p:spPr>
      </p:pic>
    </p:spTree>
    <p:extLst>
      <p:ext uri="{BB962C8B-B14F-4D97-AF65-F5344CB8AC3E}">
        <p14:creationId xmlns:p14="http://schemas.microsoft.com/office/powerpoint/2010/main" val="554993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p:txBody>
          <a:bodyPr/>
          <a:lstStyle/>
          <a:p>
            <a:r>
              <a:rPr lang="en-US" dirty="0"/>
              <a:t>Problem statement</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p:txBody>
          <a:bodyPr/>
          <a:lstStyle/>
          <a:p>
            <a:r>
              <a:rPr lang="en-US" dirty="0" err="1"/>
              <a:t>Live_Vision</a:t>
            </a:r>
            <a:r>
              <a:rPr lang="en-US" dirty="0"/>
              <a:t> and Flow have a strong influence on the Work/Life balance score and will enable us to predict which employees need support </a:t>
            </a:r>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4"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9</a:t>
            </a:fld>
            <a:endParaRPr lang="en-US" dirty="0"/>
          </a:p>
        </p:txBody>
      </p:sp>
      <p:sp>
        <p:nvSpPr>
          <p:cNvPr id="6" name="Rectangle 5"/>
          <p:cNvSpPr/>
          <p:nvPr/>
        </p:nvSpPr>
        <p:spPr>
          <a:xfrm>
            <a:off x="469900" y="5994400"/>
            <a:ext cx="1460500" cy="762000"/>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633446" y="5994400"/>
            <a:ext cx="1460500" cy="762000"/>
          </a:xfrm>
          <a:prstGeom prst="rect">
            <a:avLst/>
          </a:prstGeom>
          <a:ln>
            <a:solidFill>
              <a:srgbClr val="2C5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5213507"/>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CEA9B47F-3DD8-4645-81DC-B88780643C07}">
  <ds:schemaRefs>
    <ds:schemaRef ds:uri="71af3243-3dd4-4a8d-8c0d-dd76da1f02a5"/>
    <ds:schemaRef ds:uri="http://purl.org/dc/terms/"/>
    <ds:schemaRef ds:uri="http://purl.org/dc/dcmitype/"/>
    <ds:schemaRef ds:uri="http://purl.org/dc/elements/1.1/"/>
    <ds:schemaRef ds:uri="http://schemas.microsoft.com/office/2006/metadata/properties"/>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534</TotalTime>
  <Words>1336</Words>
  <Application>Microsoft Office PowerPoint</Application>
  <PresentationFormat>Widescreen</PresentationFormat>
  <Paragraphs>119</Paragraphs>
  <Slides>18</Slides>
  <Notes>18</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Consolas</vt:lpstr>
      <vt:lpstr>Corbel</vt:lpstr>
      <vt:lpstr>Office Theme</vt:lpstr>
      <vt:lpstr>Optimizing work/life balance</vt:lpstr>
      <vt:lpstr>Agenda</vt:lpstr>
      <vt:lpstr>Data exploration</vt:lpstr>
      <vt:lpstr>Lifestyle &amp; wellbeing data</vt:lpstr>
      <vt:lpstr>Lifestyle &amp; wellbeing data</vt:lpstr>
      <vt:lpstr>Lifestyle &amp; wellbeing data</vt:lpstr>
      <vt:lpstr>Lifestyle &amp; wellbeing data</vt:lpstr>
      <vt:lpstr>Lifestyle &amp; wellbeing data</vt:lpstr>
      <vt:lpstr>Problem statement</vt:lpstr>
      <vt:lpstr>Confusion matrix</vt:lpstr>
      <vt:lpstr>Machine learning models</vt:lpstr>
      <vt:lpstr>Machine Learning models</vt:lpstr>
      <vt:lpstr>Machine Learning models</vt:lpstr>
      <vt:lpstr>Final takeaways</vt:lpstr>
      <vt:lpstr>Questions?</vt:lpstr>
      <vt:lpstr>Comparison 01</vt:lpstr>
      <vt:lpstr>Exploring the data </vt:lpstr>
      <vt:lpstr>Customize this Template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work/life balance</dc:title>
  <dc:creator>Josette Bitanga</dc:creator>
  <cp:lastModifiedBy>Josette Bitanga</cp:lastModifiedBy>
  <cp:revision>18</cp:revision>
  <dcterms:created xsi:type="dcterms:W3CDTF">2023-02-01T20:08:45Z</dcterms:created>
  <dcterms:modified xsi:type="dcterms:W3CDTF">2023-02-07T04:27:13Z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